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5" r:id="rId2"/>
    <p:sldId id="267" r:id="rId3"/>
    <p:sldId id="266" r:id="rId4"/>
    <p:sldId id="268" r:id="rId5"/>
    <p:sldId id="260" r:id="rId6"/>
  </p:sldIdLst>
  <p:sldSz cx="6858000" cy="9144000" type="screen4x3"/>
  <p:notesSz cx="68199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562">
          <p15:clr>
            <a:srgbClr val="A4A3A4"/>
          </p15:clr>
        </p15:guide>
        <p15:guide id="2" pos="365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ven" initials="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93" autoAdjust="0"/>
    <p:restoredTop sz="94343" autoAdjust="0"/>
  </p:normalViewPr>
  <p:slideViewPr>
    <p:cSldViewPr>
      <p:cViewPr varScale="1">
        <p:scale>
          <a:sx n="70" d="100"/>
          <a:sy n="70" d="100"/>
        </p:scale>
        <p:origin x="2160" y="72"/>
      </p:cViewPr>
      <p:guideLst>
        <p:guide orient="horz" pos="2562"/>
        <p:guide pos="36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491"/>
          </a:xfrm>
          <a:prstGeom prst="rect">
            <a:avLst/>
          </a:prstGeom>
        </p:spPr>
        <p:txBody>
          <a:bodyPr vert="horz" wrap="square" lIns="91184" tIns="45592" rIns="91184" bIns="45592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6491"/>
          </a:xfrm>
          <a:prstGeom prst="rect">
            <a:avLst/>
          </a:prstGeom>
        </p:spPr>
        <p:txBody>
          <a:bodyPr vert="horz" wrap="square" lIns="91184" tIns="45592" rIns="91184" bIns="4559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7D0E3A-C653-4797-A018-28AF9F65B112}" type="datetime1">
              <a:rPr lang="pt-PT"/>
              <a:pPr/>
              <a:t>27/09/2024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16125" y="744538"/>
            <a:ext cx="27876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4" tIns="45592" rIns="91184" bIns="45592" rtlCol="0" anchor="ctr"/>
          <a:lstStyle/>
          <a:p>
            <a:pPr lvl="0"/>
            <a:endParaRPr lang="pt-P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11105"/>
            <a:ext cx="5455920" cy="4463653"/>
          </a:xfrm>
          <a:prstGeom prst="rect">
            <a:avLst/>
          </a:prstGeom>
        </p:spPr>
        <p:txBody>
          <a:bodyPr vert="horz" wrap="square" lIns="91184" tIns="45592" rIns="91184" bIns="4559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0624"/>
            <a:ext cx="2955290" cy="496490"/>
          </a:xfrm>
          <a:prstGeom prst="rect">
            <a:avLst/>
          </a:prstGeom>
        </p:spPr>
        <p:txBody>
          <a:bodyPr vert="horz" wrap="square" lIns="91184" tIns="45592" rIns="91184" bIns="45592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0624"/>
            <a:ext cx="2955290" cy="496490"/>
          </a:xfrm>
          <a:prstGeom prst="rect">
            <a:avLst/>
          </a:prstGeom>
        </p:spPr>
        <p:txBody>
          <a:bodyPr vert="horz" wrap="square" lIns="91184" tIns="45592" rIns="91184" bIns="4559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4F2406-66E0-41D2-A9D0-C1F3F7FEB6BE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6509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3DCA21-80F3-49E8-AACB-64E175611A0B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D8273-28E1-4E0E-8E11-23A3020F274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AFAF3-DA55-43F7-8351-76E3CDF0C304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643E1-B2CA-4F06-A6CC-D8D1DA62D58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3C5E60-79EF-4443-847A-58545ED7E36D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61748-C124-49C6-AB53-91AE99550BB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10DB68-3423-4C50-B353-17742D99AF5F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B178B-F003-40F1-B1AE-38887802F3F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95CA22-E6D2-443E-8B65-9603303DB614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A2A4B-3DE5-47DF-BFE4-A4FCB126A70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0F3941-2850-4B45-9C1F-B6DA37ED3289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D6551-9598-4D28-B0C3-2DF555824AF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C0516F-321C-4A5F-923C-5C816EF5F79A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F48E1-6AD0-47BD-9648-116FD770386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B58DE9-8414-4119-A274-4B9ABA82B34E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940BD-2111-46ED-A8BE-95F61E07567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679E6-D1DF-4AB1-9076-FDF7FE3FCFBD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75AF0-3BC1-4E47-B205-BB0C4B53463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C2AA7D-9236-4F18-86A8-0A17DC6F8902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64B6D-36CA-499D-83D8-06FC6FC6D44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76ADA1-F777-40B4-8AF6-2EAAFB007B3D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83F44-40C9-4600-8CB0-3504B93060A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ED729C3F-6FB6-4AAE-893A-216B5BF21A57}" type="datetime1">
              <a:rPr lang="en-US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ea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17C3A85-408D-41C8-A7F3-DBAB4580AF0C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0" y="-11113"/>
            <a:ext cx="6858000" cy="477838"/>
          </a:xfrm>
          <a:prstGeom prst="rect">
            <a:avLst/>
          </a:prstGeom>
          <a:solidFill>
            <a:srgbClr val="C7CF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4339" name="Rectangle 3_"/>
          <p:cNvSpPr>
            <a:spLocks noChangeArrowheads="1"/>
          </p:cNvSpPr>
          <p:nvPr/>
        </p:nvSpPr>
        <p:spPr bwMode="auto">
          <a:xfrm>
            <a:off x="0" y="466725"/>
            <a:ext cx="6858000" cy="649916"/>
          </a:xfrm>
          <a:prstGeom prst="rect">
            <a:avLst/>
          </a:prstGeom>
          <a:gradFill rotWithShape="1">
            <a:gsLst>
              <a:gs pos="0">
                <a:srgbClr val="8F9FBC"/>
              </a:gs>
              <a:gs pos="50000">
                <a:srgbClr val="77859D"/>
              </a:gs>
              <a:gs pos="100000">
                <a:srgbClr val="515B6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80975">
              <a:buClr>
                <a:srgbClr val="A6A6A6"/>
              </a:buClr>
              <a:buSzPct val="110000"/>
              <a:buFont typeface="Wingdings" charset="2"/>
              <a:buChar char="§"/>
            </a:pPr>
            <a:endParaRPr lang="pt-PT">
              <a:solidFill>
                <a:schemeClr val="bg1"/>
              </a:solidFill>
            </a:endParaRPr>
          </a:p>
        </p:txBody>
      </p:sp>
      <p:sp>
        <p:nvSpPr>
          <p:cNvPr id="14340" name="Rectangle 1_"/>
          <p:cNvSpPr>
            <a:spLocks noChangeArrowheads="1"/>
          </p:cNvSpPr>
          <p:nvPr/>
        </p:nvSpPr>
        <p:spPr bwMode="auto">
          <a:xfrm>
            <a:off x="247799" y="492450"/>
            <a:ext cx="65976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Guia de Entrevista </a:t>
            </a:r>
            <a:r>
              <a:rPr lang="pt-PT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charset="0"/>
                <a:cs typeface="Times New Roman" charset="0"/>
              </a:rPr>
              <a:t>PRESENCIAL</a:t>
            </a:r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-  FASE SELEÇÃO</a:t>
            </a:r>
          </a:p>
          <a:p>
            <a:pPr eaLnBrk="0" hangingPunct="0"/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Função: Consultor de Vendas</a:t>
            </a:r>
          </a:p>
        </p:txBody>
      </p:sp>
      <p:sp>
        <p:nvSpPr>
          <p:cNvPr id="9" name="Rectangle 8"/>
          <p:cNvSpPr/>
          <p:nvPr/>
        </p:nvSpPr>
        <p:spPr>
          <a:xfrm>
            <a:off x="254706" y="2068147"/>
            <a:ext cx="6211813" cy="69553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>
              <a:solidFill>
                <a:srgbClr val="FFFFFF"/>
              </a:solidFill>
              <a:ea typeface="Arial" charset="0"/>
              <a:cs typeface="Arial" charset="0"/>
            </a:endParaRPr>
          </a:p>
        </p:txBody>
      </p:sp>
      <p:sp>
        <p:nvSpPr>
          <p:cNvPr id="14344" name="TextBox 9"/>
          <p:cNvSpPr txBox="1">
            <a:spLocks noChangeArrowheads="1"/>
          </p:cNvSpPr>
          <p:nvPr/>
        </p:nvSpPr>
        <p:spPr bwMode="auto">
          <a:xfrm>
            <a:off x="186814" y="29862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dirty="0"/>
              <a:t>MODELO 1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19522" y="2079305"/>
            <a:ext cx="5965279" cy="742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/>
            <a:r>
              <a:rPr lang="pt-B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Questão introdutória: </a:t>
            </a:r>
          </a:p>
          <a:p>
            <a:pPr algn="just" fontAlgn="t"/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Antes de começarmos, gostaria que você se apresentasse e tentasse me contar, em </a:t>
            </a:r>
            <a:r>
              <a:rPr lang="pt-BR" sz="1100" u="sng" dirty="0">
                <a:latin typeface="Calibri" panose="020F0502020204030204" pitchFamily="34" charset="0"/>
                <a:cs typeface="Calibri" panose="020F0502020204030204" pitchFamily="34" charset="0"/>
              </a:rPr>
              <a:t>no máximo 3 minutos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, tudo aquilo que eu não posso deixar de saber sobre você.</a:t>
            </a:r>
          </a:p>
          <a:p>
            <a:pPr fontAlgn="t"/>
            <a:endParaRPr lang="pt-BR" sz="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(Questões de paredão):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pt-BR" sz="1100" b="0" i="0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Quais são seus hobbies?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pt-BR" sz="1100" b="0" i="0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 que você faz no fim de semana?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pt-BR" sz="1100" b="0" i="0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Você pratica exercícios físicos?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pt-PT" sz="1100" b="0" i="0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 conta um problema que você teve (core)? </a:t>
            </a:r>
            <a:endParaRPr lang="pt-BR" sz="1100" b="0" i="0" dirty="0">
              <a:solidFill>
                <a:srgbClr val="23232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Você entrou no site da nossa empresa? O que aprendeu sobre o nosso negócio?</a:t>
            </a:r>
            <a:endParaRPr lang="pt-BR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 algn="just">
              <a:buAutoNum type="alphaUcPeriod"/>
            </a:pPr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COACHABILITY: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A.1 -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Quais são os seus pontos fracos de vendas? O que você está fazendo para ajudá-lo a superar essas fraquezas?</a:t>
            </a:r>
            <a:endParaRPr lang="pt-BR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A.2 -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Conte-me sobre seu último feedback com o seu lïder - quais áreas foram recomendadas para melhorias?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Qual foi seu processo para implementar esse feedback?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A.3 -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Descreva uma situação com um cliente ou cliente potencial em que você cometeu um erro. Como você lidou com isso?</a:t>
            </a:r>
            <a:endParaRPr lang="pt-BR" sz="600" b="1" dirty="0"/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</a:p>
          <a:p>
            <a:endParaRPr lang="pt-BR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B.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JOB FIT: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B.1 -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Explique sua experiência de vendas até agora. Por que você se interessou por essa vaga?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B.2 -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Você é reconhecido por cumprir suas metas mensais nas suas experiências profissionais? </a:t>
            </a:r>
            <a:endParaRPr lang="pt-BR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B.3 -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Quais são as suas expectativas de remuneração (</a:t>
            </a:r>
            <a:r>
              <a:rPr lang="pt-PT" sz="1100" i="1" dirty="0">
                <a:latin typeface="Calibri" panose="020F0502020204030204" pitchFamily="34" charset="0"/>
                <a:cs typeface="Calibri" panose="020F0502020204030204" pitchFamily="34" charset="0"/>
              </a:rPr>
              <a:t>avaliar neste momento a continuidade da entrevista E VALIDAR novamente a resposta do salário reserva)? 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B.4 - </a:t>
            </a:r>
            <a:r>
              <a:rPr lang="pt-PT" sz="1100" i="1" dirty="0">
                <a:latin typeface="Calibri" panose="020F0502020204030204" pitchFamily="34" charset="0"/>
                <a:cs typeface="Calibri" panose="020F0502020204030204" pitchFamily="34" charset="0"/>
              </a:rPr>
              <a:t>Por que você acredita que terá sucesso para nós?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B.5 -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Faltam 2 semanas para o final, você tem apenas 75% de sua meta e está sob pressão com um pipeline fraco. O que você faz?</a:t>
            </a:r>
          </a:p>
          <a:p>
            <a:pPr algn="just"/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B.6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- De tudo o que está escrito no seu CV o que você tem mais ORGULHO (CORE)?</a:t>
            </a:r>
            <a:endParaRPr lang="pt-BR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  <a:endParaRPr lang="pt-B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PT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200" b="1" dirty="0">
                <a:latin typeface="Calibri" panose="020F0502020204030204" pitchFamily="34" charset="0"/>
                <a:cs typeface="Calibri" panose="020F0502020204030204" pitchFamily="34" charset="0"/>
              </a:rPr>
              <a:t>SIMULAÇÃO DE VENDAS 1: </a:t>
            </a:r>
            <a:endParaRPr 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Qual foi o produto mais legal que você comprou nos últimos tempos? </a:t>
            </a:r>
          </a:p>
          <a:p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Vende o bicho para mim agora. (simulação de vendas).</a:t>
            </a:r>
            <a:endParaRPr lang="pt-BR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  <a:endParaRPr lang="pt-BR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0_">
            <a:extLst>
              <a:ext uri="{FF2B5EF4-FFF2-40B4-BE49-F238E27FC236}">
                <a16:creationId xmlns:a16="http://schemas.microsoft.com/office/drawing/2014/main" id="{4C4D6A73-B139-AC49-DC3C-AB29BCF88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426" y="1149164"/>
            <a:ext cx="6048375" cy="897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900" b="1" dirty="0"/>
              <a:t>NOME COMPLETO: ______________________________________________.</a:t>
            </a:r>
            <a:endParaRPr lang="pt-PT" sz="900" dirty="0"/>
          </a:p>
          <a:p>
            <a:pPr>
              <a:lnSpc>
                <a:spcPct val="150000"/>
              </a:lnSpc>
            </a:pPr>
            <a:r>
              <a:rPr lang="pt-PT" sz="900" b="1" dirty="0"/>
              <a:t>Data Entrevista: _________________.  SALÁRIO DE RESERVA: _____________ CARRO: _______________</a:t>
            </a:r>
          </a:p>
          <a:p>
            <a:pPr>
              <a:lnSpc>
                <a:spcPct val="150000"/>
              </a:lnSpc>
            </a:pPr>
            <a:r>
              <a:rPr lang="pt-PT" sz="900" b="1" dirty="0"/>
              <a:t>CASADO: ______________ ESPOSA (O) TRABALHA: _______________ FILHOS:________________</a:t>
            </a:r>
          </a:p>
          <a:p>
            <a:pPr>
              <a:lnSpc>
                <a:spcPct val="150000"/>
              </a:lnSpc>
            </a:pPr>
            <a:r>
              <a:rPr lang="pt-PT" sz="900" b="1" dirty="0"/>
              <a:t>CPF: __________________________ RG ________________________</a:t>
            </a:r>
            <a:endParaRPr lang="pt-PT" sz="900" dirty="0"/>
          </a:p>
        </p:txBody>
      </p:sp>
    </p:spTree>
    <p:extLst>
      <p:ext uri="{BB962C8B-B14F-4D97-AF65-F5344CB8AC3E}">
        <p14:creationId xmlns:p14="http://schemas.microsoft.com/office/powerpoint/2010/main" val="383962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0" y="-11113"/>
            <a:ext cx="6858000" cy="477838"/>
          </a:xfrm>
          <a:prstGeom prst="rect">
            <a:avLst/>
          </a:prstGeom>
          <a:solidFill>
            <a:srgbClr val="C7CF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4339" name="Rectangle 3_"/>
          <p:cNvSpPr>
            <a:spLocks noChangeArrowheads="1"/>
          </p:cNvSpPr>
          <p:nvPr/>
        </p:nvSpPr>
        <p:spPr bwMode="auto">
          <a:xfrm>
            <a:off x="0" y="466725"/>
            <a:ext cx="6858000" cy="649916"/>
          </a:xfrm>
          <a:prstGeom prst="rect">
            <a:avLst/>
          </a:prstGeom>
          <a:gradFill rotWithShape="1">
            <a:gsLst>
              <a:gs pos="0">
                <a:srgbClr val="8F9FBC"/>
              </a:gs>
              <a:gs pos="50000">
                <a:srgbClr val="77859D"/>
              </a:gs>
              <a:gs pos="100000">
                <a:srgbClr val="515B6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80975">
              <a:buClr>
                <a:srgbClr val="A6A6A6"/>
              </a:buClr>
              <a:buSzPct val="110000"/>
              <a:buFont typeface="Wingdings" charset="2"/>
              <a:buChar char="§"/>
            </a:pPr>
            <a:endParaRPr lang="pt-PT">
              <a:solidFill>
                <a:schemeClr val="bg1"/>
              </a:solidFill>
            </a:endParaRPr>
          </a:p>
        </p:txBody>
      </p:sp>
      <p:sp>
        <p:nvSpPr>
          <p:cNvPr id="14340" name="Rectangle 1_"/>
          <p:cNvSpPr>
            <a:spLocks noChangeArrowheads="1"/>
          </p:cNvSpPr>
          <p:nvPr/>
        </p:nvSpPr>
        <p:spPr bwMode="auto">
          <a:xfrm>
            <a:off x="247799" y="492450"/>
            <a:ext cx="65976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Guia de Entrevista </a:t>
            </a:r>
            <a:r>
              <a:rPr lang="pt-PT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charset="0"/>
                <a:cs typeface="Times New Roman" charset="0"/>
              </a:rPr>
              <a:t>PRESENCIAL</a:t>
            </a:r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-  FASE SELEÇÃO</a:t>
            </a:r>
          </a:p>
          <a:p>
            <a:pPr eaLnBrk="0" hangingPunct="0"/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Função: Consultor de Vendas</a:t>
            </a:r>
          </a:p>
        </p:txBody>
      </p:sp>
      <p:sp>
        <p:nvSpPr>
          <p:cNvPr id="9" name="Rectangle 8"/>
          <p:cNvSpPr/>
          <p:nvPr/>
        </p:nvSpPr>
        <p:spPr>
          <a:xfrm>
            <a:off x="305594" y="1605226"/>
            <a:ext cx="6169918" cy="73897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>
              <a:solidFill>
                <a:srgbClr val="FFFFFF"/>
              </a:solidFill>
              <a:ea typeface="Arial" charset="0"/>
              <a:cs typeface="Arial" charset="0"/>
            </a:endParaRPr>
          </a:p>
        </p:txBody>
      </p:sp>
      <p:sp>
        <p:nvSpPr>
          <p:cNvPr id="14343" name="TextBox 10_"/>
          <p:cNvSpPr txBox="1">
            <a:spLocks noChangeArrowheads="1"/>
          </p:cNvSpPr>
          <p:nvPr/>
        </p:nvSpPr>
        <p:spPr bwMode="auto">
          <a:xfrm>
            <a:off x="336426" y="1149164"/>
            <a:ext cx="6048375" cy="27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900" b="1" dirty="0"/>
              <a:t>CANDIDATO: ______________________________________________.</a:t>
            </a:r>
            <a:endParaRPr lang="pt-PT" sz="9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77973" y="1749112"/>
            <a:ext cx="5965279" cy="7609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C.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INDUSTRY INTELLIGENCE: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C.1 - </a:t>
            </a:r>
            <a:r>
              <a:rPr lang="pt-BR" sz="110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Quais são as principais perguntas que você gosta de fazer para os seus clientes potenciais?</a:t>
            </a:r>
          </a:p>
          <a:p>
            <a:pPr algn="just"/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C.2 -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Como você prevê que o processo de vendas, como o conhecemos hoje, mudará nos próximos cinco anos? E o perfil do comprador, está mudando? </a:t>
            </a:r>
          </a:p>
          <a:p>
            <a:pPr algn="just"/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C.3 - </a:t>
            </a:r>
            <a:r>
              <a:rPr lang="pt-BR" sz="11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Me dá pelo menos duas sugestões onde a LA deveria melhorar (site, redes sociais, página de produtos, </a:t>
            </a:r>
            <a:r>
              <a:rPr lang="pt-BR" sz="1100" dirty="0" err="1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etc</a:t>
            </a:r>
            <a:r>
              <a:rPr lang="pt-BR" sz="11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).</a:t>
            </a:r>
            <a:endParaRPr lang="pt-BR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  <a:endParaRPr lang="pt-B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D. HABILIDADES DE NEGOCIAR: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D.1 -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Descreva sua abordagem no final de uma negociação que não houve um fechamento de venda. O que você normalmente faz no final?</a:t>
            </a:r>
          </a:p>
          <a:p>
            <a:pPr algn="just"/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D.2 - </a:t>
            </a:r>
            <a:r>
              <a:rPr lang="pt-BR" sz="110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 conte alguma experiência em que você precisou lidar com um cliente potencial particularmente difícil, mas conseguiu resolver a situação e fechar a venda.</a:t>
            </a:r>
          </a:p>
          <a:p>
            <a:pPr algn="just"/>
            <a:r>
              <a:rPr lang="pt-B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D.3 -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Explique-me o quer você sabe sobre gatilhos mentais (escassez, antecipação, prova social etc). Cite um exemplo prático de utilização. </a:t>
            </a:r>
          </a:p>
          <a:p>
            <a:pPr algn="just"/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D.4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BR" sz="11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Um cliente diz pra você que achou um produto muito caro. O que você faz? Dá um desconto? Oferece um brinde? Ou você toma alguma outra atitude? </a:t>
            </a:r>
            <a:endParaRPr lang="pt-BR" sz="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</a:p>
          <a:p>
            <a:endParaRPr lang="pt-PT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E. TRABALHO EM EQUIPE: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E.1 -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Como você ajudaria um colega que não está atingindo suas metas?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E.2 -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Como você ganha o respeito de sua equipe e colegas de trabalho?</a:t>
            </a:r>
            <a:endParaRPr lang="pt-BR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E.3 -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Você se considera competitivo? Se sim, me mostra exemplos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E.4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Quando as pessoas não gostam de você, normalmente qual é o motivo (CORE)?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pt-BR" sz="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</a:p>
          <a:p>
            <a:endParaRPr lang="pt-BR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SIMULAÇÃO DE VENDAS 2:</a:t>
            </a:r>
            <a:endParaRPr lang="pt-PT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Objeção de preço e cocorrência – lançamento novo produto. </a:t>
            </a:r>
          </a:p>
          <a:p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Teste das duas BIC ou dois produtos exatamente iguais. Explique tudo o que você faz para vender o produto para o cliente (contornar a objeção de preço/concorrente), e me explique o passo a passo desde a entrada na loja até ao momento de saída da mesma. </a:t>
            </a:r>
            <a:endParaRPr lang="pt-BR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</a:p>
          <a:p>
            <a:endParaRPr lang="pt-BR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9">
            <a:extLst>
              <a:ext uri="{FF2B5EF4-FFF2-40B4-BE49-F238E27FC236}">
                <a16:creationId xmlns:a16="http://schemas.microsoft.com/office/drawing/2014/main" id="{B901DCA4-0812-F8C2-7956-DF68E84C7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14" y="29862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dirty="0"/>
              <a:t>MODELO 1</a:t>
            </a:r>
          </a:p>
        </p:txBody>
      </p:sp>
    </p:spTree>
    <p:extLst>
      <p:ext uri="{BB962C8B-B14F-4D97-AF65-F5344CB8AC3E}">
        <p14:creationId xmlns:p14="http://schemas.microsoft.com/office/powerpoint/2010/main" val="1827884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0" y="-11113"/>
            <a:ext cx="6858000" cy="477838"/>
          </a:xfrm>
          <a:prstGeom prst="rect">
            <a:avLst/>
          </a:prstGeom>
          <a:solidFill>
            <a:srgbClr val="C7CF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4339" name="Rectangle 3_"/>
          <p:cNvSpPr>
            <a:spLocks noChangeArrowheads="1"/>
          </p:cNvSpPr>
          <p:nvPr/>
        </p:nvSpPr>
        <p:spPr bwMode="auto">
          <a:xfrm>
            <a:off x="0" y="466725"/>
            <a:ext cx="6858000" cy="649916"/>
          </a:xfrm>
          <a:prstGeom prst="rect">
            <a:avLst/>
          </a:prstGeom>
          <a:gradFill rotWithShape="1">
            <a:gsLst>
              <a:gs pos="0">
                <a:srgbClr val="8F9FBC"/>
              </a:gs>
              <a:gs pos="50000">
                <a:srgbClr val="77859D"/>
              </a:gs>
              <a:gs pos="100000">
                <a:srgbClr val="515B6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80975">
              <a:buClr>
                <a:srgbClr val="A6A6A6"/>
              </a:buClr>
              <a:buSzPct val="110000"/>
              <a:buFont typeface="Wingdings" charset="2"/>
              <a:buChar char="§"/>
            </a:pPr>
            <a:endParaRPr lang="pt-PT">
              <a:solidFill>
                <a:schemeClr val="bg1"/>
              </a:solidFill>
            </a:endParaRPr>
          </a:p>
        </p:txBody>
      </p:sp>
      <p:sp>
        <p:nvSpPr>
          <p:cNvPr id="14340" name="Rectangle 1_"/>
          <p:cNvSpPr>
            <a:spLocks noChangeArrowheads="1"/>
          </p:cNvSpPr>
          <p:nvPr/>
        </p:nvSpPr>
        <p:spPr bwMode="auto">
          <a:xfrm>
            <a:off x="247799" y="492450"/>
            <a:ext cx="65976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Guia de Entrevista </a:t>
            </a:r>
            <a:r>
              <a:rPr lang="pt-PT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charset="0"/>
                <a:cs typeface="Times New Roman" charset="0"/>
              </a:rPr>
              <a:t>PRESENCIAL</a:t>
            </a:r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-  FASE SELEÇÃO</a:t>
            </a:r>
          </a:p>
          <a:p>
            <a:pPr eaLnBrk="0" hangingPunct="0"/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Função: Consultor de Vendas</a:t>
            </a:r>
          </a:p>
        </p:txBody>
      </p:sp>
      <p:sp>
        <p:nvSpPr>
          <p:cNvPr id="9" name="Rectangle 8"/>
          <p:cNvSpPr/>
          <p:nvPr/>
        </p:nvSpPr>
        <p:spPr>
          <a:xfrm>
            <a:off x="258476" y="1567126"/>
            <a:ext cx="6344818" cy="74012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>
              <a:solidFill>
                <a:srgbClr val="FFFFFF"/>
              </a:solidFill>
              <a:ea typeface="Arial" charset="0"/>
              <a:cs typeface="Arial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54706" y="1407311"/>
            <a:ext cx="5965279" cy="730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200" b="1" dirty="0">
                <a:latin typeface="Calibri" panose="020F0502020204030204" pitchFamily="34" charset="0"/>
                <a:cs typeface="Calibri" panose="020F0502020204030204" pitchFamily="34" charset="0"/>
              </a:rPr>
              <a:t>F. TRATAMENTO DE OBJEÇÕES:</a:t>
            </a:r>
            <a:endParaRPr lang="pt-P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F.1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O que você faz quando um cliente em potencial diz no fechamento que "seu preço está muito alto"?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F.2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O que você faz no final de uma abordagem em que o cliente em potencial diz: "Preciso pensar a respeito"?</a:t>
            </a:r>
          </a:p>
          <a:p>
            <a:pPr algn="just"/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F.3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- O que você faz quando um cliente diz "XYZ é apenas uma moda passageira"?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F.4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O que você normalmente faz quando um cliente em potencial, não o recebe presencialmente,  não retorna seus recados, etc?</a:t>
            </a:r>
          </a:p>
          <a:p>
            <a:endParaRPr lang="pt-PT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</a:p>
          <a:p>
            <a:endParaRPr lang="pt-BR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PT" sz="1200" b="1" dirty="0">
                <a:latin typeface="Calibri" panose="020F0502020204030204" pitchFamily="34" charset="0"/>
                <a:cs typeface="Calibri" panose="020F0502020204030204" pitchFamily="34" charset="0"/>
              </a:rPr>
              <a:t>G. SUCESSO ANTERIOR: 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G.1 -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Como as pessoas com quem você trabalha agora, em todas as áreas da empresa, descreveriam você e o trabalho que faz?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G.2 -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Explique um negócio que você fechou e de que mais se orgulha (mesma pergunta B.3 para validação).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G.3 -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Explique dois exemplos de soluções que você conseguiu produzir quando estava atrasado em sua meta de vendas.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G.4 -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ual foi o produto que você mais gostou de vender? Por quê?</a:t>
            </a:r>
          </a:p>
          <a:p>
            <a:endParaRPr lang="pt-BR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</a:p>
          <a:p>
            <a:endParaRPr lang="pt-PT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PT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SIMULAÇÃO DE VENDAS 3 : </a:t>
            </a:r>
            <a:endParaRPr lang="pt-BR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100" b="0" i="1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Agora é hora de testar sua comunicação.</a:t>
            </a:r>
            <a:r>
              <a:rPr lang="pt-BR" sz="1100" b="0" i="0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pt-BR" sz="1100" b="0" i="1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Envie um áudio de até 80 segundos por </a:t>
            </a:r>
            <a:r>
              <a:rPr lang="pt-BR" sz="1100" b="0" i="1" dirty="0" err="1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whatsapp</a:t>
            </a:r>
            <a:r>
              <a:rPr lang="pt-BR" sz="1100" b="0" i="1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(1min20seg) para o celular: (</a:t>
            </a:r>
            <a:r>
              <a:rPr lang="pt-BR" sz="1100" b="0" i="1" dirty="0" err="1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xx</a:t>
            </a:r>
            <a:r>
              <a:rPr lang="pt-BR" sz="1100" b="0" i="1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t-BR" sz="1100" b="0" i="1" dirty="0" err="1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xxxxx-xxxx</a:t>
            </a:r>
            <a:r>
              <a:rPr lang="pt-BR" sz="1100" b="0" i="1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(que pertence a um lead chamado Rafael) em que você deve vender o último aplicativo que você baixou em seu celular.</a:t>
            </a:r>
            <a:r>
              <a:rPr lang="pt-BR" sz="1100" dirty="0">
                <a:solidFill>
                  <a:srgbClr val="23232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100" b="0" i="1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Você deve agir como se fosse o vendedor da empresa em questão, mas lembre-se: trata-se de uma Venda Consultiva. Mais espontaneidade e menos textos decorados </a:t>
            </a:r>
            <a:r>
              <a:rPr lang="pt-BR" sz="1100" b="0" i="0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🙂</a:t>
            </a:r>
            <a:br>
              <a:rPr lang="pt-BR" sz="1100" b="0" i="0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100" b="0" i="1" dirty="0" err="1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100" b="0" i="1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o último aplicativo foi o Facebook.</a:t>
            </a:r>
            <a:r>
              <a:rPr lang="pt-BR" sz="1100" dirty="0">
                <a:solidFill>
                  <a:srgbClr val="23232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100" b="0" i="1" dirty="0">
                <a:solidFill>
                  <a:srgbClr val="23232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“Olá Luis, tudo bem? Aqui é o FULANO do Facebook. Gostaria de contar rapidamente sobre os benefícios que o Facebook teria em seu dia a dia […]”</a:t>
            </a:r>
            <a:endParaRPr lang="pt-BR" sz="1100" b="0" i="0" dirty="0">
              <a:solidFill>
                <a:srgbClr val="23232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pt-BR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</a:p>
          <a:p>
            <a:endParaRPr lang="pt-PT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9">
            <a:extLst>
              <a:ext uri="{FF2B5EF4-FFF2-40B4-BE49-F238E27FC236}">
                <a16:creationId xmlns:a16="http://schemas.microsoft.com/office/drawing/2014/main" id="{DE6DAE5A-B109-B464-DE58-D3A7B48FF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14" y="29862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dirty="0"/>
              <a:t>MODELO 1</a:t>
            </a:r>
          </a:p>
        </p:txBody>
      </p:sp>
      <p:sp>
        <p:nvSpPr>
          <p:cNvPr id="3" name="TextBox 10_">
            <a:extLst>
              <a:ext uri="{FF2B5EF4-FFF2-40B4-BE49-F238E27FC236}">
                <a16:creationId xmlns:a16="http://schemas.microsoft.com/office/drawing/2014/main" id="{2F372E1A-F707-9D85-9148-68061082F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426" y="1149164"/>
            <a:ext cx="6048375" cy="27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900" b="1" dirty="0"/>
              <a:t>CANDIDATO: ______________________________________________.</a:t>
            </a:r>
            <a:endParaRPr lang="pt-PT" sz="900" dirty="0"/>
          </a:p>
        </p:txBody>
      </p:sp>
    </p:spTree>
    <p:extLst>
      <p:ext uri="{BB962C8B-B14F-4D97-AF65-F5344CB8AC3E}">
        <p14:creationId xmlns:p14="http://schemas.microsoft.com/office/powerpoint/2010/main" val="1901154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0" y="-11113"/>
            <a:ext cx="6858000" cy="477838"/>
          </a:xfrm>
          <a:prstGeom prst="rect">
            <a:avLst/>
          </a:prstGeom>
          <a:solidFill>
            <a:srgbClr val="C7CF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4339" name="Rectangle 3_"/>
          <p:cNvSpPr>
            <a:spLocks noChangeArrowheads="1"/>
          </p:cNvSpPr>
          <p:nvPr/>
        </p:nvSpPr>
        <p:spPr bwMode="auto">
          <a:xfrm>
            <a:off x="0" y="466725"/>
            <a:ext cx="6858000" cy="649916"/>
          </a:xfrm>
          <a:prstGeom prst="rect">
            <a:avLst/>
          </a:prstGeom>
          <a:gradFill rotWithShape="1">
            <a:gsLst>
              <a:gs pos="0">
                <a:srgbClr val="8F9FBC"/>
              </a:gs>
              <a:gs pos="50000">
                <a:srgbClr val="77859D"/>
              </a:gs>
              <a:gs pos="100000">
                <a:srgbClr val="515B6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80975">
              <a:buClr>
                <a:srgbClr val="A6A6A6"/>
              </a:buClr>
              <a:buSzPct val="110000"/>
              <a:buFont typeface="Wingdings" charset="2"/>
              <a:buChar char="§"/>
            </a:pPr>
            <a:endParaRPr lang="pt-PT">
              <a:solidFill>
                <a:schemeClr val="bg1"/>
              </a:solidFill>
            </a:endParaRPr>
          </a:p>
        </p:txBody>
      </p:sp>
      <p:sp>
        <p:nvSpPr>
          <p:cNvPr id="14340" name="Rectangle 1_"/>
          <p:cNvSpPr>
            <a:spLocks noChangeArrowheads="1"/>
          </p:cNvSpPr>
          <p:nvPr/>
        </p:nvSpPr>
        <p:spPr bwMode="auto">
          <a:xfrm>
            <a:off x="247799" y="492450"/>
            <a:ext cx="65976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Guia de Entrevista </a:t>
            </a:r>
            <a:r>
              <a:rPr lang="pt-PT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charset="0"/>
                <a:cs typeface="Times New Roman" charset="0"/>
              </a:rPr>
              <a:t>PRESENCIAL</a:t>
            </a:r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-  FASE SELEÇÃO</a:t>
            </a:r>
          </a:p>
          <a:p>
            <a:pPr eaLnBrk="0" hangingPunct="0"/>
            <a:r>
              <a:rPr lang="pt-PT" sz="1400" b="1" dirty="0">
                <a:solidFill>
                  <a:schemeClr val="bg1"/>
                </a:solidFill>
                <a:latin typeface="Calibri" charset="0"/>
                <a:cs typeface="Times New Roman" charset="0"/>
              </a:rPr>
              <a:t>Função: Consultor de Vendas</a:t>
            </a:r>
          </a:p>
        </p:txBody>
      </p:sp>
      <p:sp>
        <p:nvSpPr>
          <p:cNvPr id="9" name="Rectangle 8"/>
          <p:cNvSpPr/>
          <p:nvPr/>
        </p:nvSpPr>
        <p:spPr>
          <a:xfrm>
            <a:off x="317004" y="1456057"/>
            <a:ext cx="6211813" cy="70937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>
              <a:solidFill>
                <a:srgbClr val="FFFFFF"/>
              </a:solidFill>
              <a:ea typeface="Arial" charset="0"/>
              <a:cs typeface="Arial" charset="0"/>
            </a:endParaRPr>
          </a:p>
        </p:txBody>
      </p:sp>
      <p:sp>
        <p:nvSpPr>
          <p:cNvPr id="14343" name="TextBox 10_"/>
          <p:cNvSpPr txBox="1">
            <a:spLocks noChangeArrowheads="1"/>
          </p:cNvSpPr>
          <p:nvPr/>
        </p:nvSpPr>
        <p:spPr bwMode="auto">
          <a:xfrm>
            <a:off x="336426" y="1149164"/>
            <a:ext cx="6048375" cy="27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900" b="1" dirty="0"/>
              <a:t>CANDIDATO: ______________________________________________.</a:t>
            </a:r>
            <a:endParaRPr lang="pt-PT" sz="9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9183" y="1480862"/>
            <a:ext cx="5965279" cy="730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H. PAIXÃO: 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H.1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O que você pode me dizer que não está em seu currículo que é importante para eu saber sobre você?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H.2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Qual você diria que é a habilidade mais importante que você aprendeu em sua experiência enquanto vendedor? </a:t>
            </a:r>
          </a:p>
          <a:p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H.3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- O que você gosta e o que não gosta nos processos de vendas? </a:t>
            </a:r>
          </a:p>
          <a:p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H.4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- Quais são seus objetivos pessoais?</a:t>
            </a: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</a:p>
          <a:p>
            <a:endParaRPr lang="pt-PT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SIMULAÇÃO DE VENDAS 4 : </a:t>
            </a:r>
            <a:endParaRPr lang="pt-PT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Argumentação criativa: A intenção dessa dinâmica divertida é fazer com que os candidatos utilizem sua criatividade para tentar realizar vendas praticamente impossíveis, de produtos como: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Armações de óculos sem lente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Bolsas e malas literalmente sem alça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Areia no deserto</a:t>
            </a:r>
          </a:p>
          <a:p>
            <a:pPr algn="just"/>
            <a:r>
              <a:rPr lang="pt-B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articulação e repertório de cada um será avaliada, assim como o seu nível de argumentação.</a:t>
            </a:r>
          </a:p>
          <a:p>
            <a:pPr algn="just"/>
            <a:r>
              <a:rPr lang="pt-B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 importante aqui é selecionar aquele vendedor que, em vez de convencer de modo “enganoso” uma pessoa, a comprar uma mala sem alça (por exemplo), se dedica inicialmente a tentar descobrir alguma necessidade que a pessoa possa ter e que, realmente, pode ser solucionada com aquele produto.</a:t>
            </a:r>
            <a:endParaRPr lang="pt-PT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</a:p>
          <a:p>
            <a:endParaRPr lang="pt-PT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I. RESILIÊNCIA: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I.1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Conte-me sobre seu pior mês em vendas. O que você aprendeu?</a:t>
            </a:r>
          </a:p>
          <a:p>
            <a:pPr algn="just"/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I.2-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Fornece um exemplo de quando você teve que exibir disciplina (pessoalmente ou profissionalmente) por um longo período de tempo?</a:t>
            </a:r>
          </a:p>
          <a:p>
            <a:pPr>
              <a:lnSpc>
                <a:spcPct val="150000"/>
              </a:lnSpc>
            </a:pPr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_________________________________________________________________________________________________________________________________________________________________________________________________________.</a:t>
            </a:r>
            <a:endParaRPr lang="pt-PT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PT" sz="1100" b="1" dirty="0"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. PREPARAÇÃO/FINALIZAÇÃO: </a:t>
            </a:r>
            <a:endParaRPr lang="pt-PT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J.1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Na sua opinião, quais são as 3 principais habilidades necessárias para ter sucesso aqui? Por quê?</a:t>
            </a:r>
          </a:p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J.2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100" dirty="0">
                <a:latin typeface="Calibri" panose="020F0502020204030204" pitchFamily="34" charset="0"/>
                <a:cs typeface="Calibri" panose="020F0502020204030204" pitchFamily="34" charset="0"/>
              </a:rPr>
              <a:t>Quais são suas preocupações sobre trabalhar aqui?</a:t>
            </a:r>
          </a:p>
          <a:p>
            <a:r>
              <a:rPr lang="pt-BR" sz="1100" b="1" dirty="0">
                <a:latin typeface="Calibri" panose="020F0502020204030204" pitchFamily="34" charset="0"/>
                <a:cs typeface="Calibri" panose="020F0502020204030204" pitchFamily="34" charset="0"/>
              </a:rPr>
              <a:t>3.3 </a:t>
            </a:r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BR" sz="11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Aponte 3 razões para NÃO contratá-lo.</a:t>
            </a:r>
          </a:p>
          <a:p>
            <a:pPr algn="just"/>
            <a:r>
              <a:rPr lang="pt-BR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AC (1,3 ou 5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): ____. </a:t>
            </a:r>
            <a:r>
              <a:rPr lang="pt-B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900" dirty="0">
                <a:latin typeface="Calibri" panose="020F0502020204030204" pitchFamily="34" charset="0"/>
                <a:cs typeface="Calibri" panose="020F0502020204030204" pitchFamily="34" charset="0"/>
              </a:rPr>
              <a:t>:________________________________________________________________________________.</a:t>
            </a:r>
          </a:p>
          <a:p>
            <a:pPr algn="just"/>
            <a:endParaRPr lang="pt-BR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Questão Final: </a:t>
            </a:r>
          </a:p>
          <a:p>
            <a:pPr algn="just"/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- O que nós deveríamos falar nessa entrevista mas ainda não falamos?</a:t>
            </a:r>
          </a:p>
          <a:p>
            <a:endParaRPr lang="pt-PT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9">
            <a:extLst>
              <a:ext uri="{FF2B5EF4-FFF2-40B4-BE49-F238E27FC236}">
                <a16:creationId xmlns:a16="http://schemas.microsoft.com/office/drawing/2014/main" id="{9D66FEAC-4C60-2E4E-D446-A82E4F952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14" y="29862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dirty="0"/>
              <a:t>MODELO 1</a:t>
            </a:r>
          </a:p>
        </p:txBody>
      </p:sp>
    </p:spTree>
    <p:extLst>
      <p:ext uri="{BB962C8B-B14F-4D97-AF65-F5344CB8AC3E}">
        <p14:creationId xmlns:p14="http://schemas.microsoft.com/office/powerpoint/2010/main" val="2799176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-23712" y="3036"/>
            <a:ext cx="6858000" cy="919163"/>
          </a:xfrm>
          <a:prstGeom prst="rect">
            <a:avLst/>
          </a:prstGeom>
          <a:solidFill>
            <a:srgbClr val="C7CF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PT" altLang="pt-BR"/>
          </a:p>
        </p:txBody>
      </p:sp>
      <p:sp>
        <p:nvSpPr>
          <p:cNvPr id="3075" name="Rectangle 3_"/>
          <p:cNvSpPr>
            <a:spLocks noChangeArrowheads="1"/>
          </p:cNvSpPr>
          <p:nvPr/>
        </p:nvSpPr>
        <p:spPr bwMode="auto">
          <a:xfrm>
            <a:off x="0" y="908050"/>
            <a:ext cx="6858000" cy="639763"/>
          </a:xfrm>
          <a:prstGeom prst="rect">
            <a:avLst/>
          </a:prstGeom>
          <a:gradFill rotWithShape="1">
            <a:gsLst>
              <a:gs pos="0">
                <a:srgbClr val="515B6C"/>
              </a:gs>
              <a:gs pos="50000">
                <a:srgbClr val="77859D"/>
              </a:gs>
              <a:gs pos="100000">
                <a:srgbClr val="8F9FBC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1809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A6A6A6"/>
              </a:buClr>
              <a:buSzPct val="110000"/>
              <a:buFont typeface="Wingdings" panose="05000000000000000000" pitchFamily="2" charset="2"/>
              <a:buChar char="§"/>
            </a:pPr>
            <a:endParaRPr lang="pt-PT" altLang="pt-BR">
              <a:solidFill>
                <a:schemeClr val="bg1"/>
              </a:solidFill>
            </a:endParaRPr>
          </a:p>
        </p:txBody>
      </p:sp>
      <p:sp>
        <p:nvSpPr>
          <p:cNvPr id="3076" name="Rectangle 1_"/>
          <p:cNvSpPr>
            <a:spLocks noChangeArrowheads="1"/>
          </p:cNvSpPr>
          <p:nvPr/>
        </p:nvSpPr>
        <p:spPr bwMode="auto">
          <a:xfrm>
            <a:off x="144463" y="971550"/>
            <a:ext cx="6597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PT" altLang="pt-BR" sz="24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Grelha de Observação do Entrevistador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159749"/>
              </p:ext>
            </p:extLst>
          </p:nvPr>
        </p:nvGraphicFramePr>
        <p:xfrm>
          <a:off x="404813" y="2051050"/>
          <a:ext cx="6048375" cy="1909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78">
                <a:tc>
                  <a:txBody>
                    <a:bodyPr/>
                    <a:lstStyle/>
                    <a:p>
                      <a:r>
                        <a:rPr lang="pt-PT" sz="1400" dirty="0"/>
                        <a:t>Observação</a:t>
                      </a:r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r>
                        <a:rPr lang="pt-PT" sz="1400" dirty="0"/>
                        <a:t>Sim</a:t>
                      </a:r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r>
                        <a:rPr lang="pt-PT" sz="1400" dirty="0"/>
                        <a:t>Não</a:t>
                      </a:r>
                    </a:p>
                  </a:txBody>
                  <a:tcPr marL="91433" marR="91433" marT="45712" marB="4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78">
                <a:tc>
                  <a:txBody>
                    <a:bodyPr/>
                    <a:lstStyle/>
                    <a:p>
                      <a:r>
                        <a:rPr lang="pt-PT" sz="1300" b="1" dirty="0"/>
                        <a:t>Fecho</a:t>
                      </a:r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endParaRPr lang="pt-PT" sz="1800" dirty="0"/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endParaRPr lang="pt-PT" sz="1800" dirty="0"/>
                    </a:p>
                  </a:txBody>
                  <a:tcPr marL="91433" marR="91433" marT="45712" marB="4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649">
                <a:tc>
                  <a:txBody>
                    <a:bodyPr/>
                    <a:lstStyle/>
                    <a:p>
                      <a:r>
                        <a:rPr lang="pt-PT" sz="1100" dirty="0"/>
                        <a:t>Explicou os passos seguintes no processo, quem e quando o contatarão?</a:t>
                      </a:r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endParaRPr lang="pt-PT" sz="1100"/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endParaRPr lang="pt-PT" sz="1100"/>
                    </a:p>
                  </a:txBody>
                  <a:tcPr marL="91433" marR="91433" marT="45712" marB="4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78">
                <a:tc>
                  <a:txBody>
                    <a:bodyPr/>
                    <a:lstStyle/>
                    <a:p>
                      <a:r>
                        <a:rPr lang="pt-PT" sz="1100" dirty="0"/>
                        <a:t>Acordou em como será dado feedback?</a:t>
                      </a:r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endParaRPr lang="pt-PT" sz="1100"/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endParaRPr lang="pt-PT" sz="1100"/>
                    </a:p>
                  </a:txBody>
                  <a:tcPr marL="91433" marR="91433" marT="45712" marB="4571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78">
                <a:tc>
                  <a:txBody>
                    <a:bodyPr/>
                    <a:lstStyle/>
                    <a:p>
                      <a:r>
                        <a:rPr lang="pt-PT" sz="1100" dirty="0"/>
                        <a:t>Agradeceu a participação na entrevista?</a:t>
                      </a:r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endParaRPr lang="pt-PT" sz="1100" dirty="0"/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endParaRPr lang="pt-PT" sz="1100" dirty="0"/>
                    </a:p>
                  </a:txBody>
                  <a:tcPr marL="91433" marR="91433" marT="45712" marB="4571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606397"/>
              </p:ext>
            </p:extLst>
          </p:nvPr>
        </p:nvGraphicFramePr>
        <p:xfrm>
          <a:off x="2528293" y="6411023"/>
          <a:ext cx="2673225" cy="570257"/>
        </p:xfrm>
        <a:graphic>
          <a:graphicData uri="http://schemas.openxmlformats.org/drawingml/2006/table">
            <a:tbl>
              <a:tblPr/>
              <a:tblGrid>
                <a:gridCol w="873905">
                  <a:extLst>
                    <a:ext uri="{9D8B030D-6E8A-4147-A177-3AD203B41FA5}">
                      <a16:colId xmlns:a16="http://schemas.microsoft.com/office/drawing/2014/main" val="1567158926"/>
                    </a:ext>
                  </a:extLst>
                </a:gridCol>
                <a:gridCol w="908245">
                  <a:extLst>
                    <a:ext uri="{9D8B030D-6E8A-4147-A177-3AD203B41FA5}">
                      <a16:colId xmlns:a16="http://schemas.microsoft.com/office/drawing/2014/main" val="3075590353"/>
                    </a:ext>
                  </a:extLst>
                </a:gridCol>
                <a:gridCol w="891075">
                  <a:extLst>
                    <a:ext uri="{9D8B030D-6E8A-4147-A177-3AD203B41FA5}">
                      <a16:colId xmlns:a16="http://schemas.microsoft.com/office/drawing/2014/main" val="3914967965"/>
                    </a:ext>
                  </a:extLst>
                </a:gridCol>
              </a:tblGrid>
              <a:tr h="272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B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B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altLang="pt-B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992652"/>
                  </a:ext>
                </a:extLst>
              </a:tr>
              <a:tr h="2978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altLang="pt-B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altLang="pt-B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altLang="pt-B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223429"/>
                  </a:ext>
                </a:extLst>
              </a:tr>
            </a:tbl>
          </a:graphicData>
        </a:graphic>
      </p:graphicFrame>
      <p:sp>
        <p:nvSpPr>
          <p:cNvPr id="10" name="TextBox 10_"/>
          <p:cNvSpPr txBox="1"/>
          <p:nvPr/>
        </p:nvSpPr>
        <p:spPr>
          <a:xfrm>
            <a:off x="548680" y="6779415"/>
            <a:ext cx="1979613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400" b="1" dirty="0">
                <a:latin typeface="Arial" charset="0"/>
                <a:cs typeface="Arial" charset="0"/>
              </a:rPr>
              <a:t>Apreciação global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B2CACA8-9793-4C3A-B880-1790F9A9284A}"/>
              </a:ext>
            </a:extLst>
          </p:cNvPr>
          <p:cNvSpPr/>
          <p:nvPr/>
        </p:nvSpPr>
        <p:spPr>
          <a:xfrm>
            <a:off x="404813" y="7253719"/>
            <a:ext cx="604837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i="1" dirty="0"/>
              <a:t>Pontue com 1, 3 ou 5 onde:</a:t>
            </a:r>
          </a:p>
          <a:p>
            <a:pPr algn="just"/>
            <a:endParaRPr lang="pt-BR" sz="1000" i="1" dirty="0"/>
          </a:p>
          <a:p>
            <a:pPr algn="just"/>
            <a:r>
              <a:rPr lang="pt-BR" sz="1000" i="1" dirty="0"/>
              <a:t>1 - Resposta insatisfatória, confusa, prolixa, sem pontos a adicionar. Aparenta ter o oposto da característica pela resposta.</a:t>
            </a:r>
          </a:p>
          <a:p>
            <a:pPr algn="just"/>
            <a:endParaRPr lang="pt-BR" sz="1000" i="1" dirty="0"/>
          </a:p>
          <a:p>
            <a:pPr algn="just"/>
            <a:r>
              <a:rPr lang="pt-BR" sz="1000" i="1" dirty="0"/>
              <a:t>3 - Resposta OK: como a média responderia, poucos pontos práticos, sem demonstrar conhecimento ou a característica. Aparenta saber o que é a característica ou  ter pouco dela.</a:t>
            </a:r>
          </a:p>
          <a:p>
            <a:pPr algn="just"/>
            <a:endParaRPr lang="pt-BR" sz="1000" i="1" dirty="0"/>
          </a:p>
          <a:p>
            <a:pPr algn="just"/>
            <a:r>
              <a:rPr lang="pt-BR" sz="1000" i="1" dirty="0"/>
              <a:t>5 - Resposta acima da média, com análise, comprovação, raciocínio lógico por trás. Aparenta "transpirar" a característica.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847BB0F-046F-44A3-8A48-7B950739ED2D}"/>
              </a:ext>
            </a:extLst>
          </p:cNvPr>
          <p:cNvSpPr txBox="1"/>
          <p:nvPr/>
        </p:nvSpPr>
        <p:spPr>
          <a:xfrm>
            <a:off x="404813" y="4059567"/>
            <a:ext cx="6048375" cy="20928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t-BR" sz="1000" dirty="0"/>
              <a:t>RESUMO FINAL - IMPRESSÕES (Separe 10 minutos após a entrevista para registrar tudo o que ouviu.)</a:t>
            </a:r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  <a:p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103639316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4777</TotalTime>
  <Words>1715</Words>
  <Application>Microsoft Office PowerPoint</Application>
  <PresentationFormat>Apresentação na tela (4:3)</PresentationFormat>
  <Paragraphs>166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Blank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Bosch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mr77av</dc:creator>
  <cp:lastModifiedBy>Raissa Lourenço</cp:lastModifiedBy>
  <cp:revision>172</cp:revision>
  <cp:lastPrinted>2018-05-09T20:05:19Z</cp:lastPrinted>
  <dcterms:created xsi:type="dcterms:W3CDTF">2014-01-16T15:53:15Z</dcterms:created>
  <dcterms:modified xsi:type="dcterms:W3CDTF">2024-09-27T21:20:07Z</dcterms:modified>
</cp:coreProperties>
</file>